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handoutMasterIdLst>
    <p:handoutMasterId r:id="rId13"/>
  </p:handoutMasterIdLst>
  <p:sldIdLst>
    <p:sldId id="266" r:id="rId5"/>
    <p:sldId id="257" r:id="rId6"/>
    <p:sldId id="267" r:id="rId7"/>
    <p:sldId id="268" r:id="rId8"/>
    <p:sldId id="269" r:id="rId9"/>
    <p:sldId id="271" r:id="rId10"/>
    <p:sldId id="270" r:id="rId11"/>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70B61F-DEC5-4864-B07F-35207F72DC6E}" v="50" vWet="52" dt="2021-11-17T14:51:06.570"/>
    <p1510:client id="{B319856F-CB61-46F3-9008-AE14D800311B}" v="1526" dt="2021-11-17T15:03:55.457"/>
    <p1510:client id="{D49E8D79-512B-546B-D3D5-5A8026E8AF05}" v="343" dt="2021-11-17T03:32:23.5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8148F02-35C7-49E6-993F-E82908D7AF75}" type="datetime1">
              <a:rPr lang="es-ES" smtClean="0"/>
              <a:t>18/11/2021</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es-ES" smtClean="0"/>
              <a:t>‹Nº›</a:t>
            </a:fld>
            <a:endParaRPr lang="es-ES"/>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0AAB062-198E-4F51-A2F6-E1757EE113E0}" type="datetime1">
              <a:rPr lang="es-ES" noProof="0" smtClean="0"/>
              <a:t>18/11/2021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es-ES" noProof="0" smtClean="0"/>
              <a:t>‹Nº›</a:t>
            </a:fld>
            <a:endParaRPr lang="es-ES" noProof="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a:t>
            </a:fld>
            <a:endParaRPr lang="es-ES" noProof="1"/>
          </a:p>
        </p:txBody>
      </p:sp>
    </p:spTree>
    <p:extLst>
      <p:ext uri="{BB962C8B-B14F-4D97-AF65-F5344CB8AC3E}">
        <p14:creationId xmlns:p14="http://schemas.microsoft.com/office/powerpoint/2010/main" val="401333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a:t>
            </a:fld>
            <a:endParaRPr lang="es-ES" noProof="1"/>
          </a:p>
        </p:txBody>
      </p:sp>
    </p:spTree>
    <p:extLst>
      <p:ext uri="{BB962C8B-B14F-4D97-AF65-F5344CB8AC3E}">
        <p14:creationId xmlns:p14="http://schemas.microsoft.com/office/powerpoint/2010/main" val="193924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3</a:t>
            </a:fld>
            <a:endParaRPr lang="es-ES" noProof="1"/>
          </a:p>
        </p:txBody>
      </p:sp>
    </p:spTree>
    <p:extLst>
      <p:ext uri="{BB962C8B-B14F-4D97-AF65-F5344CB8AC3E}">
        <p14:creationId xmlns:p14="http://schemas.microsoft.com/office/powerpoint/2010/main" val="275849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4</a:t>
            </a:fld>
            <a:endParaRPr lang="es-ES" noProof="1"/>
          </a:p>
        </p:txBody>
      </p:sp>
    </p:spTree>
    <p:extLst>
      <p:ext uri="{BB962C8B-B14F-4D97-AF65-F5344CB8AC3E}">
        <p14:creationId xmlns:p14="http://schemas.microsoft.com/office/powerpoint/2010/main" val="61690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5"/>
          </p:nvPr>
        </p:nvSpPr>
        <p:spPr/>
        <p:txBody>
          <a:bodyPr/>
          <a:lstStyle/>
          <a:p>
            <a:pPr rtl="0"/>
            <a:fld id="{3733D7A2-C585-48BF-BF8C-C21FDC051F77}" type="slidenum">
              <a:rPr lang="es-ES" noProof="0" smtClean="0"/>
              <a:t>6</a:t>
            </a:fld>
            <a:endParaRPr lang="es-ES" noProof="0"/>
          </a:p>
        </p:txBody>
      </p:sp>
    </p:spTree>
    <p:extLst>
      <p:ext uri="{BB962C8B-B14F-4D97-AF65-F5344CB8AC3E}">
        <p14:creationId xmlns:p14="http://schemas.microsoft.com/office/powerpoint/2010/main" val="2384376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es-ES" noProof="1"/>
              <a:t>Haga clic para modificar el estilo de título del patrón</a:t>
            </a:r>
          </a:p>
        </p:txBody>
      </p:sp>
      <p:sp>
        <p:nvSpPr>
          <p:cNvPr id="3" name="Subtítulo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1"/>
              <a:t>Haga clic para modificar el estilo de subtítulo del patrón</a:t>
            </a:r>
          </a:p>
        </p:txBody>
      </p:sp>
      <p:sp>
        <p:nvSpPr>
          <p:cNvPr id="4" name="Marcador de fecha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498F6463-E3E5-495A-9247-FB13D216B2BB}" type="datetime1">
              <a:rPr lang="es-ES" noProof="1" smtClean="0"/>
              <a:t>18/11/2021</a:t>
            </a:fld>
            <a:endParaRPr lang="es-ES" noProof="1"/>
          </a:p>
        </p:txBody>
      </p:sp>
      <p:sp>
        <p:nvSpPr>
          <p:cNvPr id="5" name="Marcador de pie de página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es-ES" noProof="1"/>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es-ES" noProof="1" dirty="0" smtClean="0"/>
              <a:pPr rtl="0"/>
              <a:t>‹Nº›</a:t>
            </a:fld>
            <a:endParaRPr lang="es-ES" noProof="1"/>
          </a:p>
        </p:txBody>
      </p:sp>
      <p:grpSp>
        <p:nvGrpSpPr>
          <p:cNvPr id="7" name="Grupo 6"/>
          <p:cNvGrpSpPr/>
          <p:nvPr/>
        </p:nvGrpSpPr>
        <p:grpSpPr>
          <a:xfrm>
            <a:off x="752858" y="744469"/>
            <a:ext cx="10674117" cy="5349671"/>
            <a:chOff x="752858" y="744469"/>
            <a:chExt cx="10674117" cy="5349671"/>
          </a:xfrm>
        </p:grpSpPr>
        <p:sp>
          <p:nvSpPr>
            <p:cNvPr id="11" name="Forma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a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371600" y="2295525"/>
            <a:ext cx="9601200" cy="3571875"/>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C89C1930-778F-4458-8924-EEC59DD2356C}" type="datetime1">
              <a:rPr lang="es-ES" noProof="0" smtClean="0"/>
              <a:t>18/11/2021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596561" y="624156"/>
            <a:ext cx="1565766" cy="5243244"/>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371600" y="624156"/>
            <a:ext cx="8179641" cy="524324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36C51A39-469D-45D6-9466-8F867D5AA5F3}" type="datetime1">
              <a:rPr lang="es-ES" noProof="0" smtClean="0"/>
              <a:t>18/11/2021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D6E64886-2519-4079-84AC-2CC2F797F4E0}" type="datetime1">
              <a:rPr lang="es-ES" noProof="0" smtClean="0"/>
              <a:t>18/11/2021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333F794C-6882-41AC-82BF-60BB9E6F3BCD}" type="datetime1">
              <a:rPr lang="es-ES" noProof="0" smtClean="0"/>
              <a:t>18/11/2021</a:t>
            </a:fld>
            <a:endParaRPr lang="es-ES" noProof="0"/>
          </a:p>
        </p:txBody>
      </p:sp>
      <p:sp>
        <p:nvSpPr>
          <p:cNvPr id="5" name="Marcador de pie de página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es-ES" noProof="0"/>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7" name="Forma libre 6" title="Marca de recort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solidFill>
                  <a:schemeClr val="tx2"/>
                </a:solidFill>
              </a:defRPr>
            </a:lvl1pPr>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D4585378-E0B5-4F68-82D2-43529871C830}" type="datetime1">
              <a:rPr lang="es-ES" noProof="0" smtClean="0"/>
              <a:t>18/11/2021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2EBEEF58-48C9-467B-A631-1E436BEDAB11}" type="datetime1">
              <a:rPr lang="es-ES" noProof="0" smtClean="0"/>
              <a:t>18/11/2021</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1060F666-88B8-4DF3-9956-D08FAF884D2A}" type="datetime1">
              <a:rPr lang="es-ES" noProof="0" smtClean="0"/>
              <a:t>18/11/2021</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EC1315F2-01CA-4762-8977-05CA9889EEFD}" type="datetime1">
              <a:rPr lang="es-ES" noProof="0" smtClean="0"/>
              <a:t>18/11/2021</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68C31800-ABDF-4500-B590-0F98C33628D8}" type="datetime1">
              <a:rPr lang="es-ES" noProof="0" smtClean="0"/>
              <a:t>18/11/2021</a:t>
            </a:fld>
            <a:endParaRPr lang="es-ES" noProof="0"/>
          </a:p>
        </p:txBody>
      </p:sp>
      <p:sp>
        <p:nvSpPr>
          <p:cNvPr id="6" name="Marcador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5" name="Marcador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A0C785D8-623B-4B06-B6D3-7A2D6A2C5207}" type="datetime1">
              <a:rPr lang="es-ES" noProof="0" smtClean="0"/>
              <a:t>18/11/2021</a:t>
            </a:fld>
            <a:endParaRPr lang="es-ES" noProof="0"/>
          </a:p>
        </p:txBody>
      </p:sp>
      <p:sp>
        <p:nvSpPr>
          <p:cNvPr id="6" name="Marcador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es-ES" noProof="1"/>
              <a:t>Haga clic para modificar el estilo de título del patrón</a:t>
            </a:r>
          </a:p>
        </p:txBody>
      </p:sp>
      <p:sp>
        <p:nvSpPr>
          <p:cNvPr id="3" name="Marcador de posición de texto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es-ES" noProof="1"/>
              <a:t>Haga clic para modificar los estilos de texto del patrón</a:t>
            </a:r>
          </a:p>
          <a:p>
            <a:pPr lvl="1" rtl="0"/>
            <a:r>
              <a:rPr lang="es-ES" noProof="1"/>
              <a:t>Segundo nivel</a:t>
            </a:r>
          </a:p>
          <a:p>
            <a:pPr lvl="2" rtl="0"/>
            <a:r>
              <a:rPr lang="es-ES" noProof="1"/>
              <a:t>Tercer nivel</a:t>
            </a:r>
          </a:p>
          <a:p>
            <a:pPr lvl="3" rtl="0"/>
            <a:r>
              <a:rPr lang="es-ES" noProof="1"/>
              <a:t>Cuarto nivel</a:t>
            </a:r>
          </a:p>
          <a:p>
            <a:pPr lvl="4" rtl="0"/>
            <a:r>
              <a:rPr lang="es-ES" noProof="1"/>
              <a:t>Quinto nivel</a:t>
            </a:r>
          </a:p>
        </p:txBody>
      </p:sp>
      <p:sp>
        <p:nvSpPr>
          <p:cNvPr id="4" name="Marcador de fecha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32753D48-8572-4784-98D4-3FA29A2341E7}" type="datetime1">
              <a:rPr lang="es-ES" noProof="1" smtClean="0"/>
              <a:t>18/11/2021</a:t>
            </a:fld>
            <a:endParaRPr lang="es-ES" noProof="1"/>
          </a:p>
        </p:txBody>
      </p:sp>
      <p:sp>
        <p:nvSpPr>
          <p:cNvPr id="5" name="Marcador de pie de página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es-ES" noProof="1"/>
          </a:p>
        </p:txBody>
      </p:sp>
      <p:sp>
        <p:nvSpPr>
          <p:cNvPr id="6" name="Marcador de posición de número de diapositiva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es-ES" noProof="1" dirty="0" smtClean="0"/>
              <a:pPr rtl="0"/>
              <a:t>‹Nº›</a:t>
            </a:fld>
            <a:endParaRPr lang="es-ES" noProof="1"/>
          </a:p>
        </p:txBody>
      </p:sp>
      <p:sp>
        <p:nvSpPr>
          <p:cNvPr id="9" name="Rectángulo 8" title="Barra lateral"/>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bibing.us.es/proyectos/abreproy/11958/fichero/cap%C3%ADtulo+4.pdf" TargetMode="External"/><Relationship Id="rId2" Type="http://schemas.openxmlformats.org/officeDocument/2006/relationships/hyperlink" Target="http://eaaoa.es/impresion/wp-content/uploads/2015/07/Gestion-de-Color-I.pdf" TargetMode="External"/><Relationship Id="rId1" Type="http://schemas.openxmlformats.org/officeDocument/2006/relationships/slideLayout" Target="../slideLayouts/slideLayout1.xml"/><Relationship Id="rId4" Type="http://schemas.openxmlformats.org/officeDocument/2006/relationships/hyperlink" Target="https://lsi2.ugr.es/~curena/doce/vr/transpa/pdfs/vr-c03-impr.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ángulo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23" name="Imagen 22" descr="Primer plano muy cercano de un gráfico de líneas">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Forma libre: Forma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ángulo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
        <p:nvSpPr>
          <p:cNvPr id="2" name="Título 1">
            <a:extLst>
              <a:ext uri="{FF2B5EF4-FFF2-40B4-BE49-F238E27FC236}">
                <a16:creationId xmlns:a16="http://schemas.microsoft.com/office/drawing/2014/main" id="{E9347C47-EF1D-4B02-906B-219155AD8D0F}"/>
              </a:ext>
            </a:extLst>
          </p:cNvPr>
          <p:cNvSpPr>
            <a:spLocks noGrp="1"/>
          </p:cNvSpPr>
          <p:nvPr>
            <p:ph type="ctrTitle"/>
          </p:nvPr>
        </p:nvSpPr>
        <p:spPr>
          <a:xfrm>
            <a:off x="6298009" y="4585038"/>
            <a:ext cx="5268177" cy="610179"/>
          </a:xfrm>
        </p:spPr>
        <p:txBody>
          <a:bodyPr rtlCol="0">
            <a:normAutofit/>
          </a:bodyPr>
          <a:lstStyle/>
          <a:p>
            <a:pPr algn="l"/>
            <a:r>
              <a:rPr lang="es-ES" sz="3600" noProof="1">
                <a:solidFill>
                  <a:srgbClr val="FFFFFF"/>
                </a:solidFill>
              </a:rPr>
              <a:t>Modelo XYZ</a:t>
            </a:r>
          </a:p>
        </p:txBody>
      </p:sp>
      <p:sp>
        <p:nvSpPr>
          <p:cNvPr id="3" name="Subtítulo 2">
            <a:extLst>
              <a:ext uri="{FF2B5EF4-FFF2-40B4-BE49-F238E27FC236}">
                <a16:creationId xmlns:a16="http://schemas.microsoft.com/office/drawing/2014/main" id="{36A0527F-C5FD-4E9B-9F21-5D1FBA31314B}"/>
              </a:ext>
            </a:extLst>
          </p:cNvPr>
          <p:cNvSpPr>
            <a:spLocks noGrp="1"/>
          </p:cNvSpPr>
          <p:nvPr>
            <p:ph type="subTitle" idx="1"/>
          </p:nvPr>
        </p:nvSpPr>
        <p:spPr>
          <a:xfrm>
            <a:off x="6298008" y="5169153"/>
            <a:ext cx="5268177" cy="531866"/>
          </a:xfrm>
        </p:spPr>
        <p:txBody>
          <a:bodyPr rtlCol="0">
            <a:normAutofit/>
          </a:bodyPr>
          <a:lstStyle/>
          <a:p>
            <a:pPr algn="l" rtl="0">
              <a:spcAft>
                <a:spcPts val="600"/>
              </a:spcAft>
            </a:pPr>
            <a:r>
              <a:rPr lang="es-ES" sz="1800" noProof="1">
                <a:solidFill>
                  <a:srgbClr val="FFFFFF"/>
                </a:solidFill>
              </a:rPr>
              <a:t>Carlos Estarda – Alejandro Moya – Kevin Pérez</a:t>
            </a:r>
          </a:p>
        </p:txBody>
      </p:sp>
      <p:pic>
        <p:nvPicPr>
          <p:cNvPr id="1026" name="Picture 2" descr="Representación del modelo de color CIE XYZ sobre un nivel XY | Download  Scientific Diagram">
            <a:extLst>
              <a:ext uri="{FF2B5EF4-FFF2-40B4-BE49-F238E27FC236}">
                <a16:creationId xmlns:a16="http://schemas.microsoft.com/office/drawing/2014/main" id="{4082C25B-6215-4D46-A016-6CCBA718F91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6299" b="90700" l="10000" r="90000"/>
                    </a14:imgEffect>
                  </a14:imgLayer>
                </a14:imgProps>
              </a:ext>
              <a:ext uri="{28A0092B-C50C-407E-A947-70E740481C1C}">
                <a14:useLocalDpi xmlns:a14="http://schemas.microsoft.com/office/drawing/2010/main" val="0"/>
              </a:ext>
            </a:extLst>
          </a:blip>
          <a:srcRect t="6999"/>
          <a:stretch/>
        </p:blipFill>
        <p:spPr bwMode="auto">
          <a:xfrm>
            <a:off x="785820" y="1316847"/>
            <a:ext cx="5268177" cy="513121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de flecha 4">
            <a:extLst>
              <a:ext uri="{FF2B5EF4-FFF2-40B4-BE49-F238E27FC236}">
                <a16:creationId xmlns:a16="http://schemas.microsoft.com/office/drawing/2014/main" id="{5C949E8F-9209-45C9-9CCB-67E9DAF424A9}"/>
              </a:ext>
            </a:extLst>
          </p:cNvPr>
          <p:cNvCxnSpPr/>
          <p:nvPr/>
        </p:nvCxnSpPr>
        <p:spPr>
          <a:xfrm flipV="1">
            <a:off x="1143000" y="1007533"/>
            <a:ext cx="0" cy="494357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a:extLst>
              <a:ext uri="{FF2B5EF4-FFF2-40B4-BE49-F238E27FC236}">
                <a16:creationId xmlns:a16="http://schemas.microsoft.com/office/drawing/2014/main" id="{CB200D8B-613D-4D7F-AF0A-EF1A9A585C4F}"/>
              </a:ext>
            </a:extLst>
          </p:cNvPr>
          <p:cNvCxnSpPr/>
          <p:nvPr/>
        </p:nvCxnSpPr>
        <p:spPr>
          <a:xfrm>
            <a:off x="1143000" y="5951112"/>
            <a:ext cx="435186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 name="CuadroTexto 7">
            <a:extLst>
              <a:ext uri="{FF2B5EF4-FFF2-40B4-BE49-F238E27FC236}">
                <a16:creationId xmlns:a16="http://schemas.microsoft.com/office/drawing/2014/main" id="{AE77C7FB-6F98-4718-A49F-1C660291765E}"/>
              </a:ext>
            </a:extLst>
          </p:cNvPr>
          <p:cNvSpPr txBox="1"/>
          <p:nvPr/>
        </p:nvSpPr>
        <p:spPr>
          <a:xfrm>
            <a:off x="1006744" y="619899"/>
            <a:ext cx="272511" cy="369332"/>
          </a:xfrm>
          <a:prstGeom prst="rect">
            <a:avLst/>
          </a:prstGeom>
          <a:noFill/>
        </p:spPr>
        <p:txBody>
          <a:bodyPr wrap="square" rtlCol="0">
            <a:spAutoFit/>
          </a:bodyPr>
          <a:lstStyle/>
          <a:p>
            <a:r>
              <a:rPr lang="es-EC" b="1">
                <a:solidFill>
                  <a:schemeClr val="bg1"/>
                </a:solidFill>
              </a:rPr>
              <a:t>Y</a:t>
            </a:r>
          </a:p>
        </p:txBody>
      </p:sp>
      <p:sp>
        <p:nvSpPr>
          <p:cNvPr id="14" name="CuadroTexto 13">
            <a:extLst>
              <a:ext uri="{FF2B5EF4-FFF2-40B4-BE49-F238E27FC236}">
                <a16:creationId xmlns:a16="http://schemas.microsoft.com/office/drawing/2014/main" id="{E4BB6A8E-AF39-42F2-BA24-604DEF4B0D5D}"/>
              </a:ext>
            </a:extLst>
          </p:cNvPr>
          <p:cNvSpPr txBox="1"/>
          <p:nvPr/>
        </p:nvSpPr>
        <p:spPr>
          <a:xfrm>
            <a:off x="5494867" y="5765761"/>
            <a:ext cx="220923" cy="369332"/>
          </a:xfrm>
          <a:prstGeom prst="rect">
            <a:avLst/>
          </a:prstGeom>
          <a:noFill/>
        </p:spPr>
        <p:txBody>
          <a:bodyPr wrap="square" rtlCol="0">
            <a:spAutoFit/>
          </a:bodyPr>
          <a:lstStyle/>
          <a:p>
            <a:r>
              <a:rPr lang="es-EC" b="1">
                <a:solidFill>
                  <a:schemeClr val="bg1"/>
                </a:solidFill>
              </a:rPr>
              <a:t>X</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7E326-D1F4-4032-960C-883280F8F723}"/>
              </a:ext>
            </a:extLst>
          </p:cNvPr>
          <p:cNvSpPr>
            <a:spLocks noGrp="1"/>
          </p:cNvSpPr>
          <p:nvPr>
            <p:ph type="title"/>
          </p:nvPr>
        </p:nvSpPr>
        <p:spPr>
          <a:xfrm>
            <a:off x="723900" y="431800"/>
            <a:ext cx="3855720" cy="2157884"/>
          </a:xfrm>
        </p:spPr>
        <p:txBody>
          <a:bodyPr rtlCol="0" anchor="t">
            <a:normAutofit/>
          </a:bodyPr>
          <a:lstStyle/>
          <a:p>
            <a:r>
              <a:rPr lang="es-ES" b="1" noProof="1">
                <a:solidFill>
                  <a:schemeClr val="bg1"/>
                </a:solidFill>
              </a:rPr>
              <a:t>Origen y concepto</a:t>
            </a:r>
          </a:p>
        </p:txBody>
      </p:sp>
      <p:pic>
        <p:nvPicPr>
          <p:cNvPr id="9" name="Imagen 8" descr="Imagen en blanco y negro de un hombre con lentes y traje&#10;&#10;Descripción generada automáticamente con confianza media">
            <a:extLst>
              <a:ext uri="{FF2B5EF4-FFF2-40B4-BE49-F238E27FC236}">
                <a16:creationId xmlns:a16="http://schemas.microsoft.com/office/drawing/2014/main" id="{11201EBB-4CDE-4A20-81A2-37B5F53CD558}"/>
              </a:ext>
            </a:extLst>
          </p:cNvPr>
          <p:cNvPicPr>
            <a:picLocks noChangeAspect="1"/>
          </p:cNvPicPr>
          <p:nvPr/>
        </p:nvPicPr>
        <p:blipFill rotWithShape="1">
          <a:blip r:embed="rId3"/>
          <a:srcRect t="13429" b="17609"/>
          <a:stretch/>
        </p:blipFill>
        <p:spPr>
          <a:xfrm>
            <a:off x="6256020" y="685801"/>
            <a:ext cx="5212080" cy="5175250"/>
          </a:xfrm>
          <a:prstGeom prst="rect">
            <a:avLst/>
          </a:prstGeom>
          <a:noFill/>
        </p:spPr>
      </p:pic>
      <p:sp>
        <p:nvSpPr>
          <p:cNvPr id="4" name="Marcador de contenido 3">
            <a:extLst>
              <a:ext uri="{FF2B5EF4-FFF2-40B4-BE49-F238E27FC236}">
                <a16:creationId xmlns:a16="http://schemas.microsoft.com/office/drawing/2014/main" id="{BB41039E-B0FA-4EDA-B8B7-E96CC9577ADF}"/>
              </a:ext>
            </a:extLst>
          </p:cNvPr>
          <p:cNvSpPr>
            <a:spLocks noGrp="1"/>
          </p:cNvSpPr>
          <p:nvPr>
            <p:ph type="body" sz="half" idx="2"/>
          </p:nvPr>
        </p:nvSpPr>
        <p:spPr>
          <a:xfrm>
            <a:off x="723900" y="1964267"/>
            <a:ext cx="3855720" cy="4351866"/>
          </a:xfrm>
        </p:spPr>
        <p:txBody>
          <a:bodyPr>
            <a:normAutofit fontScale="92500" lnSpcReduction="20000"/>
          </a:bodyPr>
          <a:lstStyle/>
          <a:p>
            <a:pPr marL="0" indent="0" algn="just">
              <a:lnSpc>
                <a:spcPct val="103000"/>
              </a:lnSpc>
              <a:buNone/>
            </a:pPr>
            <a:r>
              <a:rPr lang="es-EC" sz="1800">
                <a:solidFill>
                  <a:schemeClr val="bg1"/>
                </a:solidFill>
              </a:rPr>
              <a:t>El CIE </a:t>
            </a:r>
            <a:r>
              <a:rPr lang="en-US" sz="1800">
                <a:solidFill>
                  <a:schemeClr val="bg1"/>
                </a:solidFill>
              </a:rPr>
              <a:t>(Espacio de Color) </a:t>
            </a:r>
            <a:r>
              <a:rPr lang="es-EC" sz="1800">
                <a:solidFill>
                  <a:schemeClr val="bg1"/>
                </a:solidFill>
              </a:rPr>
              <a:t>XYZ nació de experimentos hechos en los finales de la década de los 20s por Wright y </a:t>
            </a:r>
            <a:r>
              <a:rPr lang="es-EC" sz="1800" err="1">
                <a:solidFill>
                  <a:schemeClr val="bg1"/>
                </a:solidFill>
              </a:rPr>
              <a:t>Guild</a:t>
            </a:r>
            <a:r>
              <a:rPr lang="es-EC" sz="1800">
                <a:solidFill>
                  <a:schemeClr val="bg1"/>
                </a:solidFill>
              </a:rPr>
              <a:t>.</a:t>
            </a:r>
          </a:p>
          <a:p>
            <a:pPr marL="0" indent="0" algn="just">
              <a:lnSpc>
                <a:spcPct val="103000"/>
              </a:lnSpc>
              <a:buNone/>
            </a:pPr>
            <a:r>
              <a:rPr lang="es-EC" sz="1800">
                <a:solidFill>
                  <a:schemeClr val="bg1"/>
                </a:solidFill>
              </a:rPr>
              <a:t>Los resultados de dichos experimentos se acoplaron con especificaciones del CIE RGB, lo cual derivo en el CIE XYZ.</a:t>
            </a:r>
          </a:p>
          <a:p>
            <a:pPr marL="0" indent="0" algn="just">
              <a:lnSpc>
                <a:spcPct val="103000"/>
              </a:lnSpc>
              <a:buNone/>
            </a:pPr>
            <a:endParaRPr lang="es-EC" sz="1800">
              <a:solidFill>
                <a:schemeClr val="bg1"/>
              </a:solidFill>
            </a:endParaRPr>
          </a:p>
          <a:p>
            <a:pPr marL="0" indent="0" algn="just">
              <a:lnSpc>
                <a:spcPct val="103000"/>
              </a:lnSpc>
              <a:buNone/>
            </a:pPr>
            <a:r>
              <a:rPr lang="es-EC" sz="1800">
                <a:solidFill>
                  <a:schemeClr val="bg1"/>
                </a:solidFill>
              </a:rPr>
              <a:t>Fue uno de los primeros CIE definidos matemáticamente y por ello, se considera como la base para los demás sistemas de gestión color.</a:t>
            </a:r>
          </a:p>
          <a:p>
            <a:pPr marL="0" indent="0" algn="just">
              <a:lnSpc>
                <a:spcPct val="103000"/>
              </a:lnSpc>
              <a:buNone/>
            </a:pPr>
            <a:r>
              <a:rPr lang="es-EC" sz="1800">
                <a:solidFill>
                  <a:schemeClr val="bg1"/>
                </a:solidFill>
              </a:rPr>
              <a:t>Contiene todos los colores percibidos (</a:t>
            </a:r>
            <a:r>
              <a:rPr lang="es-EC" sz="1800" i="1" err="1">
                <a:solidFill>
                  <a:schemeClr val="bg1"/>
                </a:solidFill>
              </a:rPr>
              <a:t>gamut</a:t>
            </a:r>
            <a:r>
              <a:rPr lang="es-EC" sz="1800" i="1">
                <a:solidFill>
                  <a:schemeClr val="bg1"/>
                </a:solidFill>
              </a:rPr>
              <a:t> humano</a:t>
            </a:r>
            <a:r>
              <a:rPr lang="es-EC" sz="1800">
                <a:solidFill>
                  <a:schemeClr val="bg1"/>
                </a:solidFill>
              </a:rPr>
              <a:t>), de los cuales, muchos no se pueden mostrar en pantallas o ser impresos.</a:t>
            </a:r>
          </a:p>
        </p:txBody>
      </p:sp>
      <p:sp>
        <p:nvSpPr>
          <p:cNvPr id="10" name="CuadroTexto 9">
            <a:extLst>
              <a:ext uri="{FF2B5EF4-FFF2-40B4-BE49-F238E27FC236}">
                <a16:creationId xmlns:a16="http://schemas.microsoft.com/office/drawing/2014/main" id="{553A6452-6680-48A9-A5DA-8F20A310F38F}"/>
              </a:ext>
            </a:extLst>
          </p:cNvPr>
          <p:cNvSpPr txBox="1"/>
          <p:nvPr/>
        </p:nvSpPr>
        <p:spPr>
          <a:xfrm>
            <a:off x="8559799" y="5946801"/>
            <a:ext cx="1405467" cy="369332"/>
          </a:xfrm>
          <a:prstGeom prst="rect">
            <a:avLst/>
          </a:prstGeom>
          <a:noFill/>
        </p:spPr>
        <p:txBody>
          <a:bodyPr wrap="square" rtlCol="0">
            <a:spAutoFit/>
          </a:bodyPr>
          <a:lstStyle/>
          <a:p>
            <a:r>
              <a:rPr lang="en-US" b="1"/>
              <a:t>John Guild</a:t>
            </a:r>
            <a:endParaRPr lang="es-EC" b="1"/>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7E326-D1F4-4032-960C-883280F8F723}"/>
              </a:ext>
            </a:extLst>
          </p:cNvPr>
          <p:cNvSpPr>
            <a:spLocks noGrp="1"/>
          </p:cNvSpPr>
          <p:nvPr>
            <p:ph type="title"/>
          </p:nvPr>
        </p:nvSpPr>
        <p:spPr>
          <a:xfrm>
            <a:off x="723900" y="521898"/>
            <a:ext cx="3855720" cy="2157884"/>
          </a:xfrm>
        </p:spPr>
        <p:txBody>
          <a:bodyPr rtlCol="0" anchor="t">
            <a:normAutofit/>
          </a:bodyPr>
          <a:lstStyle/>
          <a:p>
            <a:r>
              <a:rPr lang="es-ES" sz="4400" b="1" noProof="1">
                <a:solidFill>
                  <a:schemeClr val="bg1"/>
                </a:solidFill>
              </a:rPr>
              <a:t>Características</a:t>
            </a:r>
          </a:p>
        </p:txBody>
      </p:sp>
      <p:pic>
        <p:nvPicPr>
          <p:cNvPr id="3" name="Imagen 4" descr="Gráfico&#10;&#10;Descripción generada automáticamente">
            <a:extLst>
              <a:ext uri="{FF2B5EF4-FFF2-40B4-BE49-F238E27FC236}">
                <a16:creationId xmlns:a16="http://schemas.microsoft.com/office/drawing/2014/main" id="{24C4A069-E34A-4E31-B501-EDD92756AE69}"/>
              </a:ext>
            </a:extLst>
          </p:cNvPr>
          <p:cNvPicPr>
            <a:picLocks noChangeAspect="1"/>
          </p:cNvPicPr>
          <p:nvPr/>
        </p:nvPicPr>
        <p:blipFill>
          <a:blip r:embed="rId3"/>
          <a:stretch>
            <a:fillRect/>
          </a:stretch>
        </p:blipFill>
        <p:spPr>
          <a:xfrm>
            <a:off x="6506547" y="685801"/>
            <a:ext cx="4711025" cy="5175250"/>
          </a:xfrm>
          <a:prstGeom prst="rect">
            <a:avLst/>
          </a:prstGeom>
          <a:noFill/>
        </p:spPr>
      </p:pic>
      <p:sp>
        <p:nvSpPr>
          <p:cNvPr id="4" name="Marcador de contenido 3">
            <a:extLst>
              <a:ext uri="{FF2B5EF4-FFF2-40B4-BE49-F238E27FC236}">
                <a16:creationId xmlns:a16="http://schemas.microsoft.com/office/drawing/2014/main" id="{BB41039E-B0FA-4EDA-B8B7-E96CC9577ADF}"/>
              </a:ext>
            </a:extLst>
          </p:cNvPr>
          <p:cNvSpPr>
            <a:spLocks noGrp="1"/>
          </p:cNvSpPr>
          <p:nvPr>
            <p:ph type="body" sz="half" idx="2"/>
          </p:nvPr>
        </p:nvSpPr>
        <p:spPr>
          <a:xfrm>
            <a:off x="723900" y="1346721"/>
            <a:ext cx="3855720" cy="5225168"/>
          </a:xfrm>
        </p:spPr>
        <p:txBody>
          <a:bodyPr vert="horz" lIns="91440" tIns="45720" rIns="91440" bIns="45720" rtlCol="0" anchor="t">
            <a:normAutofit fontScale="92500" lnSpcReduction="20000"/>
          </a:bodyPr>
          <a:lstStyle/>
          <a:p>
            <a:pPr marL="285750" indent="-285750" algn="just">
              <a:buFont typeface="Arial" panose="020B0503020102020204" pitchFamily="34" charset="0"/>
              <a:buChar char="•"/>
            </a:pPr>
            <a:r>
              <a:rPr lang="es-EC" sz="2000">
                <a:solidFill>
                  <a:schemeClr val="bg1"/>
                </a:solidFill>
              </a:rPr>
              <a:t>El modelo de color CIE XYZ es especial, está basado en medidas directas del ojo humano y es la base desde la que otros muchos espacios de color se han</a:t>
            </a:r>
            <a:br>
              <a:rPr lang="es-EC" sz="2000">
                <a:solidFill>
                  <a:schemeClr val="bg1"/>
                </a:solidFill>
              </a:rPr>
            </a:br>
            <a:r>
              <a:rPr lang="es-EC" sz="2000">
                <a:solidFill>
                  <a:schemeClr val="bg1"/>
                </a:solidFill>
              </a:rPr>
              <a:t>definido.</a:t>
            </a:r>
            <a:endParaRPr lang="es-ES"/>
          </a:p>
          <a:p>
            <a:pPr marL="342900" indent="-342900" algn="just">
              <a:lnSpc>
                <a:spcPct val="112999"/>
              </a:lnSpc>
              <a:buFont typeface="Arial" panose="020B0503020102020204" pitchFamily="34" charset="0"/>
              <a:buChar char="•"/>
            </a:pPr>
            <a:r>
              <a:rPr lang="es-EC" sz="2000">
                <a:solidFill>
                  <a:schemeClr val="bg1"/>
                </a:solidFill>
              </a:rPr>
              <a:t>Es un Modelo de Color matemáticamente definido .</a:t>
            </a:r>
          </a:p>
          <a:p>
            <a:pPr marL="342900" indent="-342900" algn="just">
              <a:lnSpc>
                <a:spcPct val="112999"/>
              </a:lnSpc>
              <a:buFont typeface="Arial" panose="020B0503020102020204" pitchFamily="34" charset="0"/>
              <a:buChar char="•"/>
            </a:pPr>
            <a:r>
              <a:rPr lang="es-EC" sz="2000">
                <a:solidFill>
                  <a:schemeClr val="bg1"/>
                </a:solidFill>
              </a:rPr>
              <a:t>Resulta ser la base para los sistemas de gestión de Color, dado que describe todos los colores que se pueden percibir, incluso algunos que no pueden ser mostrados en dispositivos ni pantallas. </a:t>
            </a:r>
          </a:p>
          <a:p>
            <a:endParaRPr lang="es-EC">
              <a:solidFill>
                <a:srgbClr val="191B0E"/>
              </a:solidFill>
            </a:endParaRPr>
          </a:p>
          <a:p>
            <a:endParaRPr lang="es-EC"/>
          </a:p>
        </p:txBody>
      </p:sp>
    </p:spTree>
    <p:extLst>
      <p:ext uri="{BB962C8B-B14F-4D97-AF65-F5344CB8AC3E}">
        <p14:creationId xmlns:p14="http://schemas.microsoft.com/office/powerpoint/2010/main" val="207662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7E326-D1F4-4032-960C-883280F8F723}"/>
              </a:ext>
            </a:extLst>
          </p:cNvPr>
          <p:cNvSpPr>
            <a:spLocks noGrp="1"/>
          </p:cNvSpPr>
          <p:nvPr>
            <p:ph type="title"/>
          </p:nvPr>
        </p:nvSpPr>
        <p:spPr>
          <a:xfrm>
            <a:off x="723900" y="355341"/>
            <a:ext cx="4028536" cy="650500"/>
          </a:xfrm>
        </p:spPr>
        <p:txBody>
          <a:bodyPr rtlCol="0" anchor="t">
            <a:normAutofit fontScale="90000"/>
          </a:bodyPr>
          <a:lstStyle/>
          <a:p>
            <a:r>
              <a:rPr lang="es-ES" sz="4400" b="1" noProof="1">
                <a:solidFill>
                  <a:schemeClr val="bg1"/>
                </a:solidFill>
              </a:rPr>
              <a:t>Transformaci</a:t>
            </a:r>
            <a:r>
              <a:rPr lang="es-EC" sz="4400" b="1" noProof="1">
                <a:solidFill>
                  <a:schemeClr val="bg1"/>
                </a:solidFill>
              </a:rPr>
              <a:t>ó</a:t>
            </a:r>
            <a:r>
              <a:rPr lang="es-ES" sz="4400" b="1" noProof="1">
                <a:solidFill>
                  <a:schemeClr val="bg1"/>
                </a:solidFill>
              </a:rPr>
              <a:t>n</a:t>
            </a:r>
          </a:p>
        </p:txBody>
      </p:sp>
      <p:sp>
        <p:nvSpPr>
          <p:cNvPr id="4" name="Marcador de contenido 3">
            <a:extLst>
              <a:ext uri="{FF2B5EF4-FFF2-40B4-BE49-F238E27FC236}">
                <a16:creationId xmlns:a16="http://schemas.microsoft.com/office/drawing/2014/main" id="{BB41039E-B0FA-4EDA-B8B7-E96CC9577ADF}"/>
              </a:ext>
            </a:extLst>
          </p:cNvPr>
          <p:cNvSpPr>
            <a:spLocks noGrp="1"/>
          </p:cNvSpPr>
          <p:nvPr>
            <p:ph type="body" sz="half" idx="2"/>
          </p:nvPr>
        </p:nvSpPr>
        <p:spPr>
          <a:xfrm>
            <a:off x="723900" y="1202787"/>
            <a:ext cx="3855720" cy="5225168"/>
          </a:xfrm>
        </p:spPr>
        <p:txBody>
          <a:bodyPr vert="horz" lIns="91440" tIns="45720" rIns="91440" bIns="45720" rtlCol="0" anchor="t">
            <a:normAutofit fontScale="92500"/>
          </a:bodyPr>
          <a:lstStyle/>
          <a:p>
            <a:pPr algn="just"/>
            <a:r>
              <a:rPr lang="es-EC" sz="2400">
                <a:solidFill>
                  <a:schemeClr val="bg1"/>
                </a:solidFill>
              </a:rPr>
              <a:t>El modelo XYZ se puede obtener a partir del modelo RGB usando la transformación general que se ubica a la derecha.</a:t>
            </a:r>
          </a:p>
          <a:p>
            <a:pPr algn="just"/>
            <a:r>
              <a:rPr lang="es-EC" sz="2400">
                <a:solidFill>
                  <a:schemeClr val="bg1"/>
                </a:solidFill>
              </a:rPr>
              <a:t>Dicha matriz fue definida por el CIE para el observador patrón, además de ser útil para poder comparar mediciones del color con las de </a:t>
            </a:r>
            <a:r>
              <a:rPr lang="es-EC" sz="2400" err="1">
                <a:solidFill>
                  <a:schemeClr val="bg1"/>
                </a:solidFill>
              </a:rPr>
              <a:t>telecolorímetros</a:t>
            </a:r>
            <a:r>
              <a:rPr lang="es-EC" sz="2400">
                <a:solidFill>
                  <a:schemeClr val="bg1"/>
                </a:solidFill>
              </a:rPr>
              <a:t> que trabajan en coordenadas de X, Y, Z.</a:t>
            </a:r>
          </a:p>
        </p:txBody>
      </p:sp>
      <p:pic>
        <p:nvPicPr>
          <p:cNvPr id="6" name="Imagen 5">
            <a:extLst>
              <a:ext uri="{FF2B5EF4-FFF2-40B4-BE49-F238E27FC236}">
                <a16:creationId xmlns:a16="http://schemas.microsoft.com/office/drawing/2014/main" id="{500BBE18-D0AB-40C2-B911-98754B2179B1}"/>
              </a:ext>
            </a:extLst>
          </p:cNvPr>
          <p:cNvPicPr>
            <a:picLocks noChangeAspect="1"/>
          </p:cNvPicPr>
          <p:nvPr/>
        </p:nvPicPr>
        <p:blipFill>
          <a:blip r:embed="rId3"/>
          <a:stretch>
            <a:fillRect/>
          </a:stretch>
        </p:blipFill>
        <p:spPr>
          <a:xfrm>
            <a:off x="6096000" y="757469"/>
            <a:ext cx="5661972" cy="1141173"/>
          </a:xfrm>
          <a:prstGeom prst="rect">
            <a:avLst/>
          </a:prstGeom>
        </p:spPr>
      </p:pic>
      <p:sp>
        <p:nvSpPr>
          <p:cNvPr id="7" name="CuadroTexto 6">
            <a:extLst>
              <a:ext uri="{FF2B5EF4-FFF2-40B4-BE49-F238E27FC236}">
                <a16:creationId xmlns:a16="http://schemas.microsoft.com/office/drawing/2014/main" id="{A2FBF732-69B7-44DB-9353-B7DD7EC42F0E}"/>
              </a:ext>
            </a:extLst>
          </p:cNvPr>
          <p:cNvSpPr txBox="1"/>
          <p:nvPr/>
        </p:nvSpPr>
        <p:spPr>
          <a:xfrm>
            <a:off x="6943976" y="355340"/>
            <a:ext cx="4028536" cy="369332"/>
          </a:xfrm>
          <a:prstGeom prst="rect">
            <a:avLst/>
          </a:prstGeom>
          <a:noFill/>
        </p:spPr>
        <p:txBody>
          <a:bodyPr wrap="square" rtlCol="0">
            <a:spAutoFit/>
          </a:bodyPr>
          <a:lstStyle/>
          <a:p>
            <a:r>
              <a:rPr lang="es-EC" i="1"/>
              <a:t>Matriz de transformación RGB </a:t>
            </a:r>
            <a:r>
              <a:rPr lang="en-US" i="1">
                <a:sym typeface="Wingdings" panose="05000000000000000000" pitchFamily="2" charset="2"/>
              </a:rPr>
              <a:t> XYZ</a:t>
            </a:r>
            <a:r>
              <a:rPr lang="es-EC" i="1"/>
              <a:t>  </a:t>
            </a:r>
          </a:p>
        </p:txBody>
      </p:sp>
      <p:pic>
        <p:nvPicPr>
          <p:cNvPr id="2050" name="Picture 2" descr="Telecolorímetro Minolta CS-100 | IRP">
            <a:extLst>
              <a:ext uri="{FF2B5EF4-FFF2-40B4-BE49-F238E27FC236}">
                <a16:creationId xmlns:a16="http://schemas.microsoft.com/office/drawing/2014/main" id="{966F648D-FAA9-446B-929B-E94B8083D9C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8506" t="11463" r="31000" b="11608"/>
          <a:stretch/>
        </p:blipFill>
        <p:spPr bwMode="auto">
          <a:xfrm>
            <a:off x="8064114" y="3615744"/>
            <a:ext cx="1992702" cy="281221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5C90FA5-5CB2-4D9E-A3A0-C7F2A8999B3E}"/>
              </a:ext>
            </a:extLst>
          </p:cNvPr>
          <p:cNvSpPr txBox="1"/>
          <p:nvPr/>
        </p:nvSpPr>
        <p:spPr>
          <a:xfrm>
            <a:off x="8269567" y="3142896"/>
            <a:ext cx="1719821" cy="369332"/>
          </a:xfrm>
          <a:prstGeom prst="rect">
            <a:avLst/>
          </a:prstGeom>
          <a:noFill/>
        </p:spPr>
        <p:txBody>
          <a:bodyPr wrap="square" rtlCol="0">
            <a:spAutoFit/>
          </a:bodyPr>
          <a:lstStyle/>
          <a:p>
            <a:r>
              <a:rPr lang="en-US" i="1" err="1"/>
              <a:t>Telecolor</a:t>
            </a:r>
            <a:r>
              <a:rPr lang="es-EC" i="1" err="1"/>
              <a:t>ímetro</a:t>
            </a:r>
            <a:endParaRPr lang="es-EC" i="1"/>
          </a:p>
        </p:txBody>
      </p:sp>
      <p:sp>
        <p:nvSpPr>
          <p:cNvPr id="8" name="Flecha: curvada hacia arriba 7">
            <a:extLst>
              <a:ext uri="{FF2B5EF4-FFF2-40B4-BE49-F238E27FC236}">
                <a16:creationId xmlns:a16="http://schemas.microsoft.com/office/drawing/2014/main" id="{642686BA-7F4C-4468-94AC-430907C8C844}"/>
              </a:ext>
            </a:extLst>
          </p:cNvPr>
          <p:cNvSpPr/>
          <p:nvPr/>
        </p:nvSpPr>
        <p:spPr>
          <a:xfrm rot="20228942">
            <a:off x="4175478" y="2350281"/>
            <a:ext cx="2529833" cy="934092"/>
          </a:xfrm>
          <a:prstGeom prst="curvedUpArrow">
            <a:avLst>
              <a:gd name="adj1" fmla="val 25000"/>
              <a:gd name="adj2" fmla="val 50000"/>
              <a:gd name="adj3" fmla="val 367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solidFill>
                <a:schemeClr val="tx1"/>
              </a:solidFill>
            </a:endParaRPr>
          </a:p>
        </p:txBody>
      </p:sp>
      <p:sp>
        <p:nvSpPr>
          <p:cNvPr id="13" name="Flecha: a la derecha 12">
            <a:extLst>
              <a:ext uri="{FF2B5EF4-FFF2-40B4-BE49-F238E27FC236}">
                <a16:creationId xmlns:a16="http://schemas.microsoft.com/office/drawing/2014/main" id="{EAC2A94B-6D72-45B3-B87C-5CC4CF6E8E2A}"/>
              </a:ext>
            </a:extLst>
          </p:cNvPr>
          <p:cNvSpPr/>
          <p:nvPr/>
        </p:nvSpPr>
        <p:spPr>
          <a:xfrm>
            <a:off x="4663512" y="4959359"/>
            <a:ext cx="2864976" cy="715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ext uri="{BB962C8B-B14F-4D97-AF65-F5344CB8AC3E}">
        <p14:creationId xmlns:p14="http://schemas.microsoft.com/office/powerpoint/2010/main" val="32422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56335D-D98D-4154-A36D-CCCF7C97B871}"/>
              </a:ext>
            </a:extLst>
          </p:cNvPr>
          <p:cNvSpPr>
            <a:spLocks noGrp="1"/>
          </p:cNvSpPr>
          <p:nvPr>
            <p:ph type="title"/>
          </p:nvPr>
        </p:nvSpPr>
        <p:spPr>
          <a:xfrm>
            <a:off x="723900" y="685800"/>
            <a:ext cx="3855720" cy="2157884"/>
          </a:xfrm>
        </p:spPr>
        <p:txBody>
          <a:bodyPr anchor="t">
            <a:normAutofit/>
          </a:bodyPr>
          <a:lstStyle/>
          <a:p>
            <a:r>
              <a:rPr lang="es-EC" b="1">
                <a:solidFill>
                  <a:schemeClr val="bg1"/>
                </a:solidFill>
              </a:rPr>
              <a:t>Uso y Aplicaciones</a:t>
            </a:r>
          </a:p>
        </p:txBody>
      </p:sp>
      <p:pic>
        <p:nvPicPr>
          <p:cNvPr id="10" name="Imagen 9">
            <a:extLst>
              <a:ext uri="{FF2B5EF4-FFF2-40B4-BE49-F238E27FC236}">
                <a16:creationId xmlns:a16="http://schemas.microsoft.com/office/drawing/2014/main" id="{20ABAD18-5EC9-4F89-8FC8-577FEB791708}"/>
              </a:ext>
            </a:extLst>
          </p:cNvPr>
          <p:cNvPicPr>
            <a:picLocks noChangeAspect="1"/>
          </p:cNvPicPr>
          <p:nvPr/>
        </p:nvPicPr>
        <p:blipFill>
          <a:blip r:embed="rId2"/>
          <a:stretch>
            <a:fillRect/>
          </a:stretch>
        </p:blipFill>
        <p:spPr>
          <a:xfrm>
            <a:off x="6256020" y="1288880"/>
            <a:ext cx="5212080" cy="3969092"/>
          </a:xfrm>
          <a:prstGeom prst="rect">
            <a:avLst/>
          </a:prstGeom>
          <a:noFill/>
        </p:spPr>
      </p:pic>
      <p:sp>
        <p:nvSpPr>
          <p:cNvPr id="4" name="Marcador de texto 3">
            <a:extLst>
              <a:ext uri="{FF2B5EF4-FFF2-40B4-BE49-F238E27FC236}">
                <a16:creationId xmlns:a16="http://schemas.microsoft.com/office/drawing/2014/main" id="{30636FB5-D6FF-419A-B4A9-77EC72CD1998}"/>
              </a:ext>
            </a:extLst>
          </p:cNvPr>
          <p:cNvSpPr>
            <a:spLocks noGrp="1"/>
          </p:cNvSpPr>
          <p:nvPr>
            <p:ph type="body" sz="half" idx="2"/>
          </p:nvPr>
        </p:nvSpPr>
        <p:spPr>
          <a:xfrm>
            <a:off x="723900" y="2331720"/>
            <a:ext cx="3855720" cy="3535680"/>
          </a:xfrm>
        </p:spPr>
        <p:txBody>
          <a:bodyPr>
            <a:normAutofit lnSpcReduction="10000"/>
          </a:bodyPr>
          <a:lstStyle/>
          <a:p>
            <a:r>
              <a:rPr lang="es-ES" sz="2000">
                <a:solidFill>
                  <a:schemeClr val="bg1"/>
                </a:solidFill>
              </a:rPr>
              <a:t>Este modelo permite la visualización de  todos los colores visibles en una figura tridimensional. </a:t>
            </a:r>
          </a:p>
          <a:p>
            <a:r>
              <a:rPr lang="es-ES" sz="2000">
                <a:solidFill>
                  <a:schemeClr val="bg1"/>
                </a:solidFill>
              </a:rPr>
              <a:t>Las ternas de colores tienen como utilidad el permitir el almacenamiento y transmisión de colores destinados a ser reproducidos en dispositivos tales como monitores, impresoras , etc. </a:t>
            </a:r>
            <a:endParaRPr lang="es-EC" sz="2000">
              <a:solidFill>
                <a:schemeClr val="bg1"/>
              </a:solidFill>
            </a:endParaRPr>
          </a:p>
        </p:txBody>
      </p:sp>
    </p:spTree>
    <p:extLst>
      <p:ext uri="{BB962C8B-B14F-4D97-AF65-F5344CB8AC3E}">
        <p14:creationId xmlns:p14="http://schemas.microsoft.com/office/powerpoint/2010/main" val="211925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F99949-9B67-4BB4-ACF7-B65FC7EB8206}"/>
              </a:ext>
            </a:extLst>
          </p:cNvPr>
          <p:cNvSpPr>
            <a:spLocks noGrp="1"/>
          </p:cNvSpPr>
          <p:nvPr>
            <p:ph type="title"/>
          </p:nvPr>
        </p:nvSpPr>
        <p:spPr>
          <a:xfrm>
            <a:off x="723900" y="630936"/>
            <a:ext cx="3855720" cy="1399032"/>
          </a:xfrm>
        </p:spPr>
        <p:txBody>
          <a:bodyPr/>
          <a:lstStyle/>
          <a:p>
            <a:r>
              <a:rPr lang="es-EC" b="1">
                <a:solidFill>
                  <a:schemeClr val="bg1"/>
                </a:solidFill>
              </a:rPr>
              <a:t>Uso y Aplicaciones</a:t>
            </a:r>
            <a:endParaRPr lang="en-US">
              <a:solidFill>
                <a:schemeClr val="bg1"/>
              </a:solidFill>
            </a:endParaRPr>
          </a:p>
        </p:txBody>
      </p:sp>
      <p:pic>
        <p:nvPicPr>
          <p:cNvPr id="5" name="Marcador de contenido 5">
            <a:extLst>
              <a:ext uri="{FF2B5EF4-FFF2-40B4-BE49-F238E27FC236}">
                <a16:creationId xmlns:a16="http://schemas.microsoft.com/office/drawing/2014/main" id="{00AB6573-47E6-47C4-91F2-FBD5080FD400}"/>
              </a:ext>
            </a:extLst>
          </p:cNvPr>
          <p:cNvPicPr>
            <a:picLocks noGrp="1" noChangeAspect="1"/>
          </p:cNvPicPr>
          <p:nvPr>
            <p:ph type="pic" idx="1"/>
          </p:nvPr>
        </p:nvPicPr>
        <p:blipFill rotWithShape="1">
          <a:blip r:embed="rId3"/>
          <a:stretch/>
        </p:blipFill>
        <p:spPr>
          <a:xfrm>
            <a:off x="5763261" y="0"/>
            <a:ext cx="6197598" cy="6857999"/>
          </a:xfrm>
          <a:noFill/>
        </p:spPr>
      </p:pic>
      <p:sp>
        <p:nvSpPr>
          <p:cNvPr id="12" name="Text Placeholder 3">
            <a:extLst>
              <a:ext uri="{FF2B5EF4-FFF2-40B4-BE49-F238E27FC236}">
                <a16:creationId xmlns:a16="http://schemas.microsoft.com/office/drawing/2014/main" id="{4D439358-689D-4DBF-ACDF-5DAB281317E3}"/>
              </a:ext>
            </a:extLst>
          </p:cNvPr>
          <p:cNvSpPr>
            <a:spLocks noGrp="1"/>
          </p:cNvSpPr>
          <p:nvPr>
            <p:ph type="body" sz="half" idx="2"/>
          </p:nvPr>
        </p:nvSpPr>
        <p:spPr>
          <a:xfrm>
            <a:off x="723900" y="2316472"/>
            <a:ext cx="3855720" cy="3352808"/>
          </a:xfrm>
        </p:spPr>
        <p:txBody>
          <a:bodyPr>
            <a:normAutofit fontScale="85000" lnSpcReduction="10000"/>
          </a:bodyPr>
          <a:lstStyle/>
          <a:p>
            <a:pPr algn="just"/>
            <a:r>
              <a:rPr lang="es-ES" sz="2400">
                <a:solidFill>
                  <a:schemeClr val="bg1"/>
                </a:solidFill>
              </a:rPr>
              <a:t>Los colores fuera del triangulo no pueden obtenerse mezclando los colores de los vértices del triangulo.</a:t>
            </a:r>
          </a:p>
          <a:p>
            <a:pPr algn="just"/>
            <a:r>
              <a:rPr lang="es-ES" sz="2400">
                <a:solidFill>
                  <a:schemeClr val="bg1"/>
                </a:solidFill>
              </a:rPr>
              <a:t>Es por eso que en 1976 se perfeccionó y fue publicado el CIE LAB Color </a:t>
            </a:r>
            <a:r>
              <a:rPr lang="es-ES" sz="2400" err="1">
                <a:solidFill>
                  <a:schemeClr val="bg1"/>
                </a:solidFill>
              </a:rPr>
              <a:t>System</a:t>
            </a:r>
            <a:r>
              <a:rPr lang="es-ES" sz="2400">
                <a:solidFill>
                  <a:schemeClr val="bg1"/>
                </a:solidFill>
              </a:rPr>
              <a:t>, que cambia la forma de notación y representa un avance sobre este modelo.</a:t>
            </a:r>
          </a:p>
        </p:txBody>
      </p:sp>
    </p:spTree>
    <p:extLst>
      <p:ext uri="{BB962C8B-B14F-4D97-AF65-F5344CB8AC3E}">
        <p14:creationId xmlns:p14="http://schemas.microsoft.com/office/powerpoint/2010/main" val="2325099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C4FD67-9E7F-48BA-A9E1-6BFCFF097575}"/>
              </a:ext>
            </a:extLst>
          </p:cNvPr>
          <p:cNvSpPr>
            <a:spLocks noGrp="1"/>
          </p:cNvSpPr>
          <p:nvPr>
            <p:ph type="ctrTitle"/>
          </p:nvPr>
        </p:nvSpPr>
        <p:spPr>
          <a:xfrm>
            <a:off x="1841237" y="1304151"/>
            <a:ext cx="8361229" cy="1086238"/>
          </a:xfrm>
        </p:spPr>
        <p:txBody>
          <a:bodyPr/>
          <a:lstStyle/>
          <a:p>
            <a:r>
              <a:rPr lang="es-EC"/>
              <a:t>Fuentes</a:t>
            </a:r>
          </a:p>
        </p:txBody>
      </p:sp>
      <p:sp>
        <p:nvSpPr>
          <p:cNvPr id="6" name="Subtítulo 5">
            <a:extLst>
              <a:ext uri="{FF2B5EF4-FFF2-40B4-BE49-F238E27FC236}">
                <a16:creationId xmlns:a16="http://schemas.microsoft.com/office/drawing/2014/main" id="{B73815F4-00B5-4E29-B6DE-B42FB222C622}"/>
              </a:ext>
            </a:extLst>
          </p:cNvPr>
          <p:cNvSpPr>
            <a:spLocks noGrp="1"/>
          </p:cNvSpPr>
          <p:nvPr>
            <p:ph type="subTitle" idx="1"/>
          </p:nvPr>
        </p:nvSpPr>
        <p:spPr>
          <a:xfrm>
            <a:off x="1414524" y="2390389"/>
            <a:ext cx="9299658" cy="2957466"/>
          </a:xfrm>
        </p:spPr>
        <p:txBody>
          <a:bodyPr/>
          <a:lstStyle/>
          <a:p>
            <a:pPr marL="342900" indent="-342900" algn="l">
              <a:buFont typeface="Wingdings" panose="05000000000000000000" pitchFamily="2" charset="2"/>
              <a:buChar char="Ø"/>
            </a:pPr>
            <a:endParaRPr lang="es-ES">
              <a:hlinkClick r:id="rId2"/>
            </a:endParaRPr>
          </a:p>
          <a:p>
            <a:pPr marL="342900" indent="-342900" algn="l">
              <a:buFont typeface="Wingdings" panose="05000000000000000000" pitchFamily="2" charset="2"/>
              <a:buChar char="Ø"/>
            </a:pPr>
            <a:r>
              <a:rPr lang="es-ES" err="1">
                <a:hlinkClick r:id="rId2"/>
              </a:rPr>
              <a:t>Teoría</a:t>
            </a:r>
            <a:r>
              <a:rPr lang="es-ES">
                <a:hlinkClick r:id="rId2"/>
              </a:rPr>
              <a:t> del color 2.ppt (eaaoa.es)</a:t>
            </a:r>
            <a:endParaRPr lang="es-ES"/>
          </a:p>
          <a:p>
            <a:pPr marL="342900" indent="-342900" algn="l">
              <a:buFont typeface="Wingdings" panose="05000000000000000000" pitchFamily="2" charset="2"/>
              <a:buChar char="Ø"/>
            </a:pPr>
            <a:r>
              <a:rPr lang="pt-BR">
                <a:hlinkClick r:id="rId3"/>
              </a:rPr>
              <a:t>Microsoft Word - capítulo 4.docx (us.es)</a:t>
            </a:r>
            <a:endParaRPr lang="es-ES"/>
          </a:p>
          <a:p>
            <a:pPr marL="342900" indent="-342900" algn="l">
              <a:buFont typeface="Wingdings" panose="05000000000000000000" pitchFamily="2" charset="2"/>
              <a:buChar char="Ø"/>
            </a:pPr>
            <a:r>
              <a:rPr lang="es-EC">
                <a:hlinkClick r:id="rId4"/>
              </a:rPr>
              <a:t>vr-c03-impr.pdf (ugr.es)</a:t>
            </a:r>
            <a:endParaRPr lang="es-EC"/>
          </a:p>
          <a:p>
            <a:endParaRPr lang="es-EC"/>
          </a:p>
        </p:txBody>
      </p:sp>
    </p:spTree>
    <p:extLst>
      <p:ext uri="{BB962C8B-B14F-4D97-AF65-F5344CB8AC3E}">
        <p14:creationId xmlns:p14="http://schemas.microsoft.com/office/powerpoint/2010/main" val="305615919"/>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6972_TF34357615.potx" id="{C86973C6-2DA0-4089-9514-87FF768B367B}" vid="{9027C86C-E911-48B6-A8D3-7E230521707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FD9A38F-9A2C-42E5-9013-4C4B1FFCB4F6}">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Diseño Recorte</Template>
  <Application>Microsoft Office PowerPoint</Application>
  <PresentationFormat>Panorámica</PresentationFormat>
  <Slides>7</Slides>
  <Notes>5</Notes>
  <HiddenSlides>0</HiddenSlide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Recorte</vt:lpstr>
      <vt:lpstr>Modelo XYZ</vt:lpstr>
      <vt:lpstr>Origen y concepto</vt:lpstr>
      <vt:lpstr>Características</vt:lpstr>
      <vt:lpstr>Transformación</vt:lpstr>
      <vt:lpstr>Uso y Aplicaciones</vt:lpstr>
      <vt:lpstr>Uso y Aplicaciones</vt:lpstr>
      <vt:lpstr>Fuentes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Lorem Ipsum</dc:title>
  <dc:creator>KEVIN ALEXANDER PEREZ CRUZ</dc:creator>
  <cp:revision>2</cp:revision>
  <dcterms:created xsi:type="dcterms:W3CDTF">2021-11-17T02:36:25Z</dcterms:created>
  <dcterms:modified xsi:type="dcterms:W3CDTF">2021-11-19T02:12:56Z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